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png" ContentType="image/png"/>
  <Override PartName="/ppt/media/image5.jpeg" ContentType="image/jpeg"/>
  <Override PartName="/ppt/media/image8.jpeg" ContentType="image/jpeg"/>
  <Override PartName="/ppt/media/image6.png" ContentType="image/png"/>
  <Override PartName="/ppt/media/image7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0080625" cy="5670550"/>
  <p:notesSz cx="6858000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8EE018DF-6CEC-4206-9175-5729F4E20BD5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685800" y="4715280"/>
            <a:ext cx="5485320" cy="4465800"/>
          </a:xfrm>
          <a:prstGeom prst="rect">
            <a:avLst/>
          </a:prstGeom>
        </p:spPr>
        <p:txBody>
          <a:bodyPr lIns="0" rIns="0" tIns="0" bIns="0"/>
          <a:p>
            <a:endParaRPr b="0" lang="fr-FR" sz="20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3884760" y="9428760"/>
            <a:ext cx="2970720" cy="49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body"/>
          </p:nvPr>
        </p:nvSpPr>
        <p:spPr>
          <a:xfrm>
            <a:off x="685800" y="4715280"/>
            <a:ext cx="5485320" cy="446580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83 salariés CGI siège</a:t>
            </a:r>
            <a:endParaRPr b="0" lang="fr-FR" sz="1600" spc="-1" strike="noStrike">
              <a:latin typeface="Arial"/>
            </a:endParaRPr>
          </a:p>
          <a:p>
            <a:endParaRPr b="0" lang="fr-FR" sz="1600" spc="-1" strike="noStrike">
              <a:latin typeface="Arial"/>
            </a:endParaRPr>
          </a:p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19 salariés agences</a:t>
            </a:r>
            <a:endParaRPr b="0" lang="fr-FR" sz="1600" spc="-1" strike="noStrike">
              <a:latin typeface="Arial"/>
            </a:endParaRPr>
          </a:p>
          <a:p>
            <a:endParaRPr b="0" lang="fr-FR" sz="1600" spc="-1" strike="noStrike">
              <a:latin typeface="Arial"/>
            </a:endParaRPr>
          </a:p>
          <a:p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26 Concilian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3884760" y="9428760"/>
            <a:ext cx="2970720" cy="49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body"/>
          </p:nvPr>
        </p:nvSpPr>
        <p:spPr>
          <a:xfrm>
            <a:off x="685800" y="4715280"/>
            <a:ext cx="5485320" cy="4465800"/>
          </a:xfrm>
          <a:prstGeom prst="rect">
            <a:avLst/>
          </a:prstGeom>
        </p:spPr>
        <p:txBody>
          <a:bodyPr lIns="0" rIns="0" tIns="0" bIns="0"/>
          <a:p>
            <a:endParaRPr b="0" lang="fr-FR" sz="20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3884760" y="9428760"/>
            <a:ext cx="2970720" cy="49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body"/>
          </p:nvPr>
        </p:nvSpPr>
        <p:spPr>
          <a:xfrm>
            <a:off x="685800" y="4715280"/>
            <a:ext cx="5485320" cy="4465800"/>
          </a:xfrm>
          <a:prstGeom prst="rect">
            <a:avLst/>
          </a:prstGeom>
        </p:spPr>
        <p:txBody>
          <a:bodyPr lIns="0" rIns="0" tIns="0" bIns="0"/>
          <a:p>
            <a:endParaRPr b="0" lang="fr-FR" sz="2000" spc="-1" strike="noStrike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3884760" y="9428760"/>
            <a:ext cx="2970720" cy="49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body"/>
          </p:nvPr>
        </p:nvSpPr>
        <p:spPr>
          <a:xfrm>
            <a:off x="685800" y="4715280"/>
            <a:ext cx="5485320" cy="4465800"/>
          </a:xfrm>
          <a:prstGeom prst="rect">
            <a:avLst/>
          </a:prstGeom>
        </p:spPr>
        <p:txBody>
          <a:bodyPr lIns="0" rIns="0" tIns="0" bIns="0"/>
          <a:p>
            <a:endParaRPr b="0" lang="fr-FR" sz="200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3884760" y="9428760"/>
            <a:ext cx="2970720" cy="49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body"/>
          </p:nvPr>
        </p:nvSpPr>
        <p:spPr>
          <a:xfrm>
            <a:off x="685800" y="4715280"/>
            <a:ext cx="5485320" cy="4465800"/>
          </a:xfrm>
          <a:prstGeom prst="rect">
            <a:avLst/>
          </a:prstGeom>
        </p:spPr>
        <p:txBody>
          <a:bodyPr lIns="0" rIns="0" tIns="0" bIns="0"/>
          <a:p>
            <a:endParaRPr b="0" lang="fr-FR" sz="20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3884760" y="9428760"/>
            <a:ext cx="2970720" cy="49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body"/>
          </p:nvPr>
        </p:nvSpPr>
        <p:spPr>
          <a:xfrm>
            <a:off x="685800" y="4715280"/>
            <a:ext cx="5485320" cy="446580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30% des collaborateurs habitent à moins de 30 mn en vélo.</a:t>
            </a:r>
            <a:endParaRPr b="0" lang="fr-FR" sz="2000" spc="-1" strike="noStrike">
              <a:latin typeface="Arial"/>
            </a:endParaRPr>
          </a:p>
          <a:p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10% habitent à moins de 20 mn.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3884760" y="9428760"/>
            <a:ext cx="2970720" cy="49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body"/>
          </p:nvPr>
        </p:nvSpPr>
        <p:spPr>
          <a:xfrm>
            <a:off x="685800" y="4715280"/>
            <a:ext cx="5485320" cy="4465800"/>
          </a:xfrm>
          <a:prstGeom prst="rect">
            <a:avLst/>
          </a:prstGeom>
        </p:spPr>
        <p:txBody>
          <a:bodyPr lIns="0" rIns="0" tIns="0" bIns="0"/>
          <a:p>
            <a:endParaRPr b="0" lang="fr-FR" sz="20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3884760" y="9428760"/>
            <a:ext cx="2970720" cy="49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body"/>
          </p:nvPr>
        </p:nvSpPr>
        <p:spPr>
          <a:xfrm>
            <a:off x="685800" y="4715280"/>
            <a:ext cx="5485320" cy="4465800"/>
          </a:xfrm>
          <a:prstGeom prst="rect">
            <a:avLst/>
          </a:prstGeom>
        </p:spPr>
        <p:txBody>
          <a:bodyPr lIns="0" rIns="0" tIns="0" bIns="0"/>
          <a:p>
            <a:endParaRPr b="0" lang="fr-FR" sz="20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3884760" y="9428760"/>
            <a:ext cx="2970720" cy="49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body"/>
          </p:nvPr>
        </p:nvSpPr>
        <p:spPr>
          <a:xfrm>
            <a:off x="685800" y="4715280"/>
            <a:ext cx="5485320" cy="4465800"/>
          </a:xfrm>
          <a:prstGeom prst="rect">
            <a:avLst/>
          </a:prstGeom>
        </p:spPr>
        <p:txBody>
          <a:bodyPr lIns="0" rIns="0" tIns="0" bIns="0"/>
          <a:p>
            <a:endParaRPr b="0" lang="fr-FR" sz="20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3884760" y="9428760"/>
            <a:ext cx="2970720" cy="49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body"/>
          </p:nvPr>
        </p:nvSpPr>
        <p:spPr>
          <a:xfrm>
            <a:off x="685800" y="4715280"/>
            <a:ext cx="5485320" cy="4465800"/>
          </a:xfrm>
          <a:prstGeom prst="rect">
            <a:avLst/>
          </a:prstGeom>
        </p:spPr>
        <p:txBody>
          <a:bodyPr lIns="0" rIns="0" tIns="0" bIns="0"/>
          <a:p>
            <a:endParaRPr b="0" lang="fr-FR" sz="20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3884760" y="9428760"/>
            <a:ext cx="2970720" cy="49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24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30438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132624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132624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638040" y="30438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30438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504000" y="30438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240"/>
            <a:ext cx="9071640" cy="328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24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680" y="132624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240"/>
            <a:ext cx="9071640" cy="328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24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38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24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24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680" y="30438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200" y="132624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8040" y="132624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638040" y="30438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200" y="30438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504000" y="30438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24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30438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32624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24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38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64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24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38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639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3640" spc="-1" strike="noStrike">
                <a:latin typeface="Arial"/>
              </a:rPr>
              <a:t>Cliquez pour éditer le format du texte-titre</a:t>
            </a:r>
            <a:endParaRPr b="0" lang="fr-FR" sz="364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1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39" spc="-1" strike="noStrike">
                <a:latin typeface="Arial"/>
              </a:rPr>
              <a:t>Cliquez pour éditer le format du plan de texte</a:t>
            </a:r>
            <a:endParaRPr b="0" lang="fr-FR" sz="2639" spc="-1" strike="noStrike">
              <a:latin typeface="Arial"/>
            </a:endParaRPr>
          </a:p>
          <a:p>
            <a:pPr lvl="1" marL="864000" indent="-324000"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320" spc="-1" strike="noStrike">
                <a:latin typeface="Arial"/>
              </a:rPr>
              <a:t>Second niveau de plan</a:t>
            </a:r>
            <a:endParaRPr b="0" lang="fr-FR" sz="2320" spc="-1" strike="noStrike">
              <a:latin typeface="Arial"/>
            </a:endParaRPr>
          </a:p>
          <a:p>
            <a:pPr lvl="2" marL="1296000" indent="-288000">
              <a:spcBef>
                <a:spcPts val="7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979" spc="-1" strike="noStrike">
                <a:latin typeface="Arial"/>
              </a:rPr>
              <a:t>Troisième niveau de plan</a:t>
            </a:r>
            <a:endParaRPr b="0" lang="fr-FR" sz="1979" spc="-1" strike="noStrike">
              <a:latin typeface="Arial"/>
            </a:endParaRPr>
          </a:p>
          <a:p>
            <a:pPr lvl="3" marL="1728000" indent="-216000"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650" spc="-1" strike="noStrike">
                <a:latin typeface="Arial"/>
              </a:rPr>
              <a:t>Quatrième niveau de plan</a:t>
            </a:r>
            <a:endParaRPr b="0" lang="fr-FR" sz="1650" spc="-1" strike="noStrike">
              <a:latin typeface="Arial"/>
            </a:endParaRPr>
          </a:p>
          <a:p>
            <a:pPr lvl="4" marL="2160000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50" spc="-1" strike="noStrike">
                <a:latin typeface="Arial"/>
              </a:rPr>
              <a:t>Cinquième niveau de plan</a:t>
            </a:r>
            <a:endParaRPr b="0" lang="fr-FR" sz="1650" spc="-1" strike="noStrike">
              <a:latin typeface="Arial"/>
            </a:endParaRPr>
          </a:p>
          <a:p>
            <a:pPr lvl="5" marL="2592000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50" spc="-1" strike="noStrike">
                <a:latin typeface="Arial"/>
              </a:rPr>
              <a:t>Sixième niveau de plan</a:t>
            </a:r>
            <a:endParaRPr b="0" lang="fr-FR" sz="1650" spc="-1" strike="noStrike">
              <a:latin typeface="Arial"/>
            </a:endParaRPr>
          </a:p>
          <a:p>
            <a:pPr lvl="6" marL="3024000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50" spc="-1" strike="noStrike">
                <a:latin typeface="Arial"/>
              </a:rPr>
              <a:t>Septième niveau de plan</a:t>
            </a:r>
            <a:endParaRPr b="0" lang="fr-FR" sz="165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240"/>
            <a:ext cx="907128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1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7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"/>
          <p:cNvPicPr/>
          <p:nvPr/>
        </p:nvPicPr>
        <p:blipFill>
          <a:blip r:embed="rId1"/>
          <a:stretch/>
        </p:blipFill>
        <p:spPr>
          <a:xfrm>
            <a:off x="356760" y="453600"/>
            <a:ext cx="9447840" cy="471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2499480" y="96120"/>
            <a:ext cx="5078880" cy="5447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"/>
          <p:cNvPicPr/>
          <p:nvPr/>
        </p:nvPicPr>
        <p:blipFill>
          <a:blip r:embed="rId1"/>
          <a:stretch/>
        </p:blipFill>
        <p:spPr>
          <a:xfrm>
            <a:off x="356760" y="572400"/>
            <a:ext cx="9565200" cy="4772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"/>
          <p:cNvPicPr/>
          <p:nvPr/>
        </p:nvPicPr>
        <p:blipFill>
          <a:blip r:embed="rId1"/>
          <a:stretch/>
        </p:blipFill>
        <p:spPr>
          <a:xfrm>
            <a:off x="277200" y="453600"/>
            <a:ext cx="9424440" cy="4702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2870280" y="215280"/>
            <a:ext cx="4678920" cy="5275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 descr=""/>
          <p:cNvPicPr/>
          <p:nvPr/>
        </p:nvPicPr>
        <p:blipFill>
          <a:blip r:embed="rId1"/>
          <a:stretch/>
        </p:blipFill>
        <p:spPr>
          <a:xfrm>
            <a:off x="435960" y="334440"/>
            <a:ext cx="9303120" cy="4642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35960" y="0"/>
            <a:ext cx="907092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lang="fr-FR" sz="4400" spc="-1" strike="noStrike">
                <a:solidFill>
                  <a:srgbClr val="e46c0a"/>
                </a:solidFill>
                <a:latin typeface="Calibri"/>
                <a:ea typeface="DejaVu Sans"/>
              </a:rPr>
              <a:t>Bilan Semaine Mobilité </a:t>
            </a:r>
            <a:endParaRPr b="0" lang="fr-FR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e46c0a"/>
                </a:solidFill>
                <a:latin typeface="Calibri"/>
                <a:ea typeface="DejaVu Sans"/>
              </a:rPr>
              <a:t>2017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435960" y="1108440"/>
            <a:ext cx="9070920" cy="434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100000"/>
              </a:lnSpc>
              <a:spcBef>
                <a:spcPts val="760"/>
              </a:spcBef>
            </a:pPr>
            <a:r>
              <a:rPr b="0" lang="fr-FR" sz="3800" spc="-1" strike="noStrike">
                <a:solidFill>
                  <a:srgbClr val="1f497d"/>
                </a:solidFill>
                <a:latin typeface="Calibri"/>
                <a:ea typeface="DejaVu Sans"/>
              </a:rPr>
              <a:t>Suite à la semaine de la mobilité, nous avons :</a:t>
            </a:r>
            <a:endParaRPr b="0" lang="fr-FR" sz="3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760"/>
              </a:spcBef>
              <a:buClr>
                <a:srgbClr val="1f497d"/>
              </a:buClr>
              <a:buFont typeface="Arial"/>
              <a:buChar char="•"/>
            </a:pPr>
            <a:r>
              <a:rPr b="0" lang="fr-FR" sz="3800" spc="-1" strike="noStrike">
                <a:solidFill>
                  <a:srgbClr val="1f497d"/>
                </a:solidFill>
                <a:latin typeface="Calibri"/>
                <a:ea typeface="DejaVu Sans"/>
              </a:rPr>
              <a:t>Nettoyé 20 voitures de covoitureurs,</a:t>
            </a:r>
            <a:endParaRPr b="0" lang="fr-FR" sz="3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760"/>
              </a:spcBef>
              <a:buClr>
                <a:srgbClr val="1f497d"/>
              </a:buClr>
              <a:buFont typeface="Arial"/>
              <a:buChar char="•"/>
            </a:pPr>
            <a:r>
              <a:rPr b="0" lang="fr-FR" sz="3800" spc="-1" strike="noStrike">
                <a:solidFill>
                  <a:srgbClr val="1f497d"/>
                </a:solidFill>
                <a:latin typeface="Calibri"/>
                <a:ea typeface="DejaVu Sans"/>
              </a:rPr>
              <a:t>Distribué 32 trottinettes,</a:t>
            </a:r>
            <a:endParaRPr b="0" lang="fr-FR" sz="3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760"/>
              </a:spcBef>
              <a:buClr>
                <a:srgbClr val="1f497d"/>
              </a:buClr>
              <a:buFont typeface="Arial"/>
              <a:buChar char="•"/>
            </a:pPr>
            <a:r>
              <a:rPr b="0" lang="fr-FR" sz="3800" spc="-1" strike="noStrike">
                <a:solidFill>
                  <a:srgbClr val="1f497d"/>
                </a:solidFill>
                <a:latin typeface="Calibri"/>
                <a:ea typeface="DejaVu Sans"/>
              </a:rPr>
              <a:t>Réalisé 8 essais de voitures électriques,</a:t>
            </a:r>
            <a:endParaRPr b="0" lang="fr-FR" sz="3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760"/>
              </a:spcBef>
              <a:buClr>
                <a:srgbClr val="1f497d"/>
              </a:buClr>
              <a:buFont typeface="Arial"/>
              <a:buChar char="•"/>
            </a:pPr>
            <a:r>
              <a:rPr b="0" lang="fr-FR" sz="3800" spc="-1" strike="noStrike">
                <a:solidFill>
                  <a:srgbClr val="1f497d"/>
                </a:solidFill>
                <a:latin typeface="Calibri"/>
                <a:ea typeface="DejaVu Sans"/>
              </a:rPr>
              <a:t>Réparé 34 vélos de salariés,</a:t>
            </a:r>
            <a:endParaRPr b="0" lang="fr-FR" sz="3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760"/>
              </a:spcBef>
              <a:buClr>
                <a:srgbClr val="1f497d"/>
              </a:buClr>
              <a:buFont typeface="Arial"/>
              <a:buChar char="•"/>
            </a:pPr>
            <a:r>
              <a:rPr b="0" lang="fr-FR" sz="3800" spc="-1" strike="noStrike">
                <a:solidFill>
                  <a:srgbClr val="1f497d"/>
                </a:solidFill>
                <a:latin typeface="Calibri"/>
                <a:ea typeface="DejaVu Sans"/>
              </a:rPr>
              <a:t>Renseigné 40 personnes sur les transports en commun,</a:t>
            </a:r>
            <a:endParaRPr b="0" lang="fr-FR" sz="3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760"/>
              </a:spcBef>
              <a:buClr>
                <a:srgbClr val="1f497d"/>
              </a:buClr>
              <a:buFont typeface="Arial"/>
              <a:buChar char="•"/>
            </a:pPr>
            <a:r>
              <a:rPr b="0" lang="fr-FR" sz="3800" spc="-1" strike="noStrike">
                <a:solidFill>
                  <a:srgbClr val="1f497d"/>
                </a:solidFill>
                <a:latin typeface="Calibri"/>
                <a:ea typeface="DejaVu Sans"/>
              </a:rPr>
              <a:t>Enregistré 6 nouveaux abonnements SNCF (primo accédant),</a:t>
            </a:r>
            <a:endParaRPr b="0" lang="fr-FR" sz="38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760"/>
              </a:spcBef>
              <a:buClr>
                <a:srgbClr val="1f497d"/>
              </a:buClr>
              <a:buFont typeface="Arial"/>
              <a:buChar char="•"/>
            </a:pPr>
            <a:r>
              <a:rPr b="0" lang="fr-FR" sz="3800" spc="-1" strike="noStrike">
                <a:solidFill>
                  <a:srgbClr val="1f497d"/>
                </a:solidFill>
                <a:latin typeface="Calibri"/>
                <a:ea typeface="DejaVu Sans"/>
              </a:rPr>
              <a:t>Renseigné 250 personnes sur le covoiturage.</a:t>
            </a:r>
            <a:endParaRPr b="0" lang="fr-FR" sz="3800" spc="-1" strike="noStrike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641"/>
              </a:spcBef>
            </a:pPr>
            <a:endParaRPr b="0" lang="fr-FR" sz="38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 descr=""/>
          <p:cNvPicPr/>
          <p:nvPr/>
        </p:nvPicPr>
        <p:blipFill>
          <a:blip r:embed="rId1"/>
          <a:stretch/>
        </p:blipFill>
        <p:spPr>
          <a:xfrm>
            <a:off x="0" y="393840"/>
            <a:ext cx="10078920" cy="4724280"/>
          </a:xfrm>
          <a:prstGeom prst="rect">
            <a:avLst/>
          </a:prstGeom>
          <a:ln>
            <a:noFill/>
          </a:ln>
          <a:effectLst>
            <a:outerShdw algn="ctr" blurRad="50800" dir="5400000" dist="50800" rotWithShape="0">
              <a:srgbClr val="000000">
                <a:alpha val="22000"/>
              </a:srgbClr>
            </a:outerShdw>
          </a:effectLst>
        </p:spPr>
      </p:pic>
      <p:sp>
        <p:nvSpPr>
          <p:cNvPr id="116" name="CustomShape 1"/>
          <p:cNvSpPr/>
          <p:nvPr/>
        </p:nvSpPr>
        <p:spPr>
          <a:xfrm>
            <a:off x="955800" y="870120"/>
            <a:ext cx="8386920" cy="211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fr-FR" sz="5400" spc="-1" strike="noStrike">
                <a:solidFill>
                  <a:srgbClr val="ffffff"/>
                </a:solidFill>
                <a:latin typeface="Calibri"/>
                <a:ea typeface="DejaVu Sans"/>
              </a:rPr>
              <a:t>Merci pour votre attention</a:t>
            </a:r>
            <a:endParaRPr b="0" lang="fr-FR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5400" spc="-1" strike="noStrike">
                <a:solidFill>
                  <a:srgbClr val="ffffff"/>
                </a:solidFill>
                <a:latin typeface="Calibri"/>
                <a:ea typeface="DejaVu Sans"/>
              </a:rPr>
              <a:t>Et bonne route ! </a:t>
            </a:r>
            <a:endParaRPr b="0" lang="fr-FR" sz="5400" spc="-1" strike="noStrike"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03640" y="226800"/>
            <a:ext cx="907092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e46c0a"/>
                </a:solidFill>
                <a:latin typeface="Calibri"/>
                <a:ea typeface="DejaVu Sans"/>
              </a:rPr>
              <a:t>Méthodologie PDE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515160" y="1763280"/>
            <a:ext cx="9070920" cy="347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1f497d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Sondage</a:t>
            </a:r>
            <a:endParaRPr b="0" lang="fr-FR" sz="32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1f497d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Etude</a:t>
            </a:r>
            <a:endParaRPr b="0" lang="fr-FR" sz="32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1f497d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Cartographie</a:t>
            </a:r>
            <a:endParaRPr b="0" lang="fr-FR" sz="32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1f497d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Groupes de réflexion</a:t>
            </a:r>
            <a:endParaRPr b="0" lang="fr-FR" sz="32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1f497d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COPIL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356760" y="0"/>
            <a:ext cx="1373760" cy="1249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15160" y="96120"/>
            <a:ext cx="907092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e46c0a"/>
                </a:solidFill>
                <a:latin typeface="Calibri"/>
                <a:ea typeface="DejaVu Sans"/>
              </a:rPr>
              <a:t>Groupes de réflexion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1229760" y="989280"/>
            <a:ext cx="8095320" cy="4553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1547280" y="1763280"/>
            <a:ext cx="7539840" cy="3803400"/>
          </a:xfrm>
          <a:prstGeom prst="rect">
            <a:avLst/>
          </a:prstGeom>
          <a:ln w="9360"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515160" y="1048680"/>
            <a:ext cx="9048240" cy="37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e46c0a"/>
                </a:solidFill>
                <a:latin typeface="Calibri"/>
                <a:ea typeface="DejaVu Sans"/>
              </a:rPr>
              <a:t>Question n°1 : quel est le % d’autosolisme chez CGI FINANCE ?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89" name="Picture 2" descr=""/>
          <p:cNvPicPr/>
          <p:nvPr/>
        </p:nvPicPr>
        <p:blipFill>
          <a:blip r:embed="rId2"/>
          <a:stretch/>
        </p:blipFill>
        <p:spPr>
          <a:xfrm>
            <a:off x="3531960" y="0"/>
            <a:ext cx="2780280" cy="110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308960" y="215280"/>
            <a:ext cx="7698600" cy="37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1f497d"/>
                </a:solidFill>
                <a:latin typeface="Calibri"/>
                <a:ea typeface="DejaVu Sans"/>
              </a:rPr>
              <a:t>Plan de Déplacement Entreprise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91" name="Image 3" descr=""/>
          <p:cNvPicPr/>
          <p:nvPr/>
        </p:nvPicPr>
        <p:blipFill>
          <a:blip r:embed="rId1"/>
          <a:stretch/>
        </p:blipFill>
        <p:spPr>
          <a:xfrm>
            <a:off x="673920" y="870120"/>
            <a:ext cx="8809560" cy="4654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515160" y="1048680"/>
            <a:ext cx="9048240" cy="77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e46c0a"/>
                </a:solidFill>
                <a:latin typeface="Calibri"/>
                <a:ea typeface="DejaVu Sans"/>
              </a:rPr>
              <a:t>Question n°2 : quelle est la distance parcourue chaque jour par les salariés de CGI FINANCE ?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93" name="Picture 2" descr=""/>
          <p:cNvPicPr/>
          <p:nvPr/>
        </p:nvPicPr>
        <p:blipFill>
          <a:blip r:embed="rId1"/>
          <a:stretch/>
        </p:blipFill>
        <p:spPr>
          <a:xfrm>
            <a:off x="3531960" y="0"/>
            <a:ext cx="2780280" cy="1109520"/>
          </a:xfrm>
          <a:prstGeom prst="rect">
            <a:avLst/>
          </a:prstGeom>
          <a:ln>
            <a:noFill/>
          </a:ln>
        </p:spPr>
      </p:pic>
      <p:pic>
        <p:nvPicPr>
          <p:cNvPr id="94" name="Picture 1" descr=""/>
          <p:cNvPicPr/>
          <p:nvPr/>
        </p:nvPicPr>
        <p:blipFill>
          <a:blip r:embed="rId2"/>
          <a:stretch/>
        </p:blipFill>
        <p:spPr>
          <a:xfrm>
            <a:off x="3611160" y="2180160"/>
            <a:ext cx="2950920" cy="29512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308960" y="1048680"/>
            <a:ext cx="7698600" cy="67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e46c0a"/>
                </a:solidFill>
                <a:latin typeface="Calibri"/>
                <a:ea typeface="DejaVu Sans"/>
              </a:rPr>
              <a:t>Question n°3 : quel est le % de salarié à penser qu’un autre mode de déplacement est possible pour eux ? 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96" name="Picture 2" descr=""/>
          <p:cNvPicPr/>
          <p:nvPr/>
        </p:nvPicPr>
        <p:blipFill>
          <a:blip r:embed="rId1"/>
          <a:stretch/>
        </p:blipFill>
        <p:spPr>
          <a:xfrm>
            <a:off x="3531960" y="0"/>
            <a:ext cx="2780280" cy="1109520"/>
          </a:xfrm>
          <a:prstGeom prst="rect">
            <a:avLst/>
          </a:prstGeom>
          <a:ln>
            <a:noFill/>
          </a:ln>
        </p:spPr>
      </p:pic>
      <p:pic>
        <p:nvPicPr>
          <p:cNvPr id="97" name="Picture 2" descr=""/>
          <p:cNvPicPr/>
          <p:nvPr/>
        </p:nvPicPr>
        <p:blipFill>
          <a:blip r:embed="rId2"/>
          <a:stretch/>
        </p:blipFill>
        <p:spPr>
          <a:xfrm>
            <a:off x="1785240" y="2061000"/>
            <a:ext cx="6666840" cy="3324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308960" y="1048680"/>
            <a:ext cx="7698600" cy="67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e46c0a"/>
                </a:solidFill>
                <a:latin typeface="Calibri"/>
                <a:ea typeface="DejaVu Sans"/>
              </a:rPr>
              <a:t>Question n°4 : quel % de salariés pensent que leur travail est compatible avec le télétravail ? 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3531960" y="0"/>
            <a:ext cx="2780280" cy="1109520"/>
          </a:xfrm>
          <a:prstGeom prst="rect">
            <a:avLst/>
          </a:prstGeom>
          <a:ln>
            <a:noFill/>
          </a:ln>
        </p:spPr>
      </p:pic>
      <p:pic>
        <p:nvPicPr>
          <p:cNvPr id="100" name="Picture 2" descr=""/>
          <p:cNvPicPr/>
          <p:nvPr/>
        </p:nvPicPr>
        <p:blipFill>
          <a:blip r:embed="rId2"/>
          <a:stretch/>
        </p:blipFill>
        <p:spPr>
          <a:xfrm>
            <a:off x="1388520" y="2180160"/>
            <a:ext cx="7443360" cy="297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35960" y="0"/>
            <a:ext cx="907092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e46c0a"/>
                </a:solidFill>
                <a:latin typeface="Calibri"/>
                <a:ea typeface="DejaVu Sans"/>
              </a:rPr>
              <a:t>Objectifs 2020 du PDE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435960" y="1108080"/>
            <a:ext cx="9070920" cy="347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14440" indent="-513360">
              <a:lnSpc>
                <a:spcPct val="100000"/>
              </a:lnSpc>
              <a:spcBef>
                <a:spcPts val="641"/>
              </a:spcBef>
              <a:buClr>
                <a:srgbClr val="1f497d"/>
              </a:buClr>
              <a:buFont typeface="Arial"/>
              <a:buAutoNum type="arabicPeriod"/>
            </a:pP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Modifier la typologie des moyens de transports :</a:t>
            </a:r>
            <a:endParaRPr b="0" lang="fr-FR" sz="3200" spc="-1" strike="noStrike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641"/>
              </a:spcBef>
              <a:buClr>
                <a:srgbClr val="1f497d"/>
              </a:buClr>
              <a:buFont typeface="Arial"/>
              <a:buChar char="-"/>
            </a:pP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Voiture seule :  </a:t>
            </a: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	</a:t>
            </a: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74% </a:t>
            </a: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	</a:t>
            </a: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	</a:t>
            </a: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60%</a:t>
            </a:r>
            <a:endParaRPr b="0" lang="fr-FR" sz="3200" spc="-1" strike="noStrike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641"/>
              </a:spcBef>
              <a:buClr>
                <a:srgbClr val="1f497d"/>
              </a:buClr>
              <a:buFont typeface="Arial"/>
              <a:buChar char="-"/>
            </a:pP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Voiture partagée :  2% </a:t>
            </a: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	</a:t>
            </a: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	</a:t>
            </a: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10%</a:t>
            </a:r>
            <a:endParaRPr b="0" lang="fr-FR" sz="3200" spc="-1" strike="noStrike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641"/>
              </a:spcBef>
              <a:buClr>
                <a:srgbClr val="1f497d"/>
              </a:buClr>
              <a:buFont typeface="Arial"/>
              <a:buChar char="-"/>
            </a:pP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Mobilité douce :  </a:t>
            </a: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	</a:t>
            </a: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3% </a:t>
            </a: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	</a:t>
            </a: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	</a:t>
            </a: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5%</a:t>
            </a:r>
            <a:endParaRPr b="0" lang="fr-FR" sz="3200" spc="-1" strike="noStrike">
              <a:latin typeface="Arial"/>
            </a:endParaRPr>
          </a:p>
          <a:p>
            <a:pPr marL="514440" indent="-513360">
              <a:lnSpc>
                <a:spcPct val="100000"/>
              </a:lnSpc>
              <a:spcBef>
                <a:spcPts val="641"/>
              </a:spcBef>
              <a:buClr>
                <a:srgbClr val="1f497d"/>
              </a:buClr>
              <a:buFont typeface="Arial"/>
              <a:buChar char="-"/>
            </a:pP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Train + TC :    </a:t>
            </a: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	</a:t>
            </a: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	</a:t>
            </a: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21% </a:t>
            </a: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	</a:t>
            </a: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	</a:t>
            </a:r>
            <a:r>
              <a:rPr b="0" lang="fr-FR" sz="3200" spc="-1" strike="noStrike">
                <a:solidFill>
                  <a:srgbClr val="1f497d"/>
                </a:solidFill>
                <a:latin typeface="Calibri"/>
                <a:ea typeface="DejaVu Sans"/>
              </a:rPr>
              <a:t>25%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4841640" y="2180160"/>
            <a:ext cx="713160" cy="1180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4"/>
          <p:cNvSpPr/>
          <p:nvPr/>
        </p:nvSpPr>
        <p:spPr>
          <a:xfrm>
            <a:off x="5238360" y="2656440"/>
            <a:ext cx="713160" cy="1180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5"/>
          <p:cNvSpPr/>
          <p:nvPr/>
        </p:nvSpPr>
        <p:spPr>
          <a:xfrm>
            <a:off x="5238360" y="3132720"/>
            <a:ext cx="713160" cy="1180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6"/>
          <p:cNvSpPr/>
          <p:nvPr/>
        </p:nvSpPr>
        <p:spPr>
          <a:xfrm>
            <a:off x="4841640" y="3668400"/>
            <a:ext cx="713160" cy="1180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1388520" y="4263840"/>
            <a:ext cx="6350040" cy="1062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LibreOffice/5.4.5.1.M2$Windows_x86 LibreOffice_project/a53f759b688cef2ab6d0341f74a62c74ef4a35de</Application>
  <Words>470</Words>
  <Paragraphs>106</Paragraphs>
  <Company>Société Générale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2018-09-18T17:35:21Z</dcterms:created>
  <dc:creator/>
  <dc:description/>
  <dc:language>fr-FR</dc:language>
  <cp:lastModifiedBy/>
  <cp:revision>1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Société Générale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19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24</vt:i4>
  </property>
</Properties>
</file>